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Fredoka One" panose="02000000000000000000" pitchFamily="2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PBqnJb7XUuXISUhmJrC07nV8F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0618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41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e2f8a4c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e2f8a4cb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ce2f8a4cb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05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e2f8a4cb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e2f8a4cb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ce2f8a4cbd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58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1212" lvl="0" indent="-181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How many of you are using Windows 10? 11? Other?</a:t>
            </a:r>
            <a:endParaRPr/>
          </a:p>
          <a:p>
            <a:pPr marL="181212" lvl="0" indent="-105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90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c1926de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2cc1926deb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2cc1926deb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06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c1926de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cc1926deb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2cc1926deb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913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f57b6b4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f57b6b4c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6f57b6b4c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81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e2ad055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e2ad0554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ce2ad0554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89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e2ad055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e2ad0554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ce2ad0554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55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ce2f8a4cbd_0_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2ce2f8a4cbd_0_1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2ce2f8a4cbd_0_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ce2f8a4cbd_0_4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2ce2f8a4cbd_0_4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2ce2f8a4cbd_0_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e2f8a4cbd_0_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ce2f8a4cbd_0_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ce2f8a4cbd_0_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g2ce2f8a4cbd_0_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ce2f8a4cbd_0_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ce2f8a4cbd_0_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ce2f8a4cbd_0_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2ce2f8a4cbd_0_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ce2f8a4cbd_0_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ce2f8a4cbd_0_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2ce2f8a4cbd_0_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ce2f8a4cbd_0_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ce2f8a4cbd_0_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2ce2f8a4cbd_0_2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2ce2f8a4cbd_0_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ce2f8a4cbd_0_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ce2f8a4cbd_0_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ce2f8a4cbd_0_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2ce2f8a4cbd_0_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2ce2f8a4cbd_0_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e2f8a4cbd_0_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2ce2f8a4cbd_0_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ce2f8a4cbd_0_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2ce2f8a4cbd_0_3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2ce2f8a4cbd_0_3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2ce2f8a4cbd_0_3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2ce2f8a4cbd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ce2f8a4cbd_0_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2ce2f8a4cbd_0_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ce2f8a4cbd_0_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2ce2f8a4cbd_0_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2ce2f8a4cbd_0_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6000">
    <p:blinds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5520267" y="1436769"/>
            <a:ext cx="5469466" cy="41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US" sz="4600" b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</a:rPr>
              <a:t>Workshop &amp; </a:t>
            </a:r>
            <a:endParaRPr sz="4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</a:rPr>
              <a:t>Learning Center</a:t>
            </a:r>
            <a:endParaRPr sz="4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US" sz="46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6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300" dirty="0"/>
              <a:t>3rd Floor</a:t>
            </a:r>
            <a:endParaRPr sz="33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300" dirty="0"/>
              <a:t>Community Center</a:t>
            </a:r>
            <a:endParaRPr sz="3300" dirty="0"/>
          </a:p>
        </p:txBody>
      </p:sp>
      <p:cxnSp>
        <p:nvCxnSpPr>
          <p:cNvPr id="66" name="Google Shape;66;p1"/>
          <p:cNvCxnSpPr/>
          <p:nvPr/>
        </p:nvCxnSpPr>
        <p:spPr>
          <a:xfrm>
            <a:off x="5080934" y="1048317"/>
            <a:ext cx="6309300" cy="0"/>
          </a:xfrm>
          <a:prstGeom prst="straightConnector1">
            <a:avLst/>
          </a:prstGeom>
          <a:noFill/>
          <a:ln w="19050" cap="flat" cmpd="sng">
            <a:solidFill>
              <a:srgbClr val="9FCC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1"/>
          <p:cNvSpPr txBox="1"/>
          <p:nvPr/>
        </p:nvSpPr>
        <p:spPr>
          <a:xfrm>
            <a:off x="5423341" y="5197365"/>
            <a:ext cx="5055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</a:endParaRPr>
          </a:p>
        </p:txBody>
      </p:sp>
      <p:cxnSp>
        <p:nvCxnSpPr>
          <p:cNvPr id="68" name="Google Shape;68;p1"/>
          <p:cNvCxnSpPr/>
          <p:nvPr/>
        </p:nvCxnSpPr>
        <p:spPr>
          <a:xfrm>
            <a:off x="5233334" y="6001317"/>
            <a:ext cx="6309300" cy="0"/>
          </a:xfrm>
          <a:prstGeom prst="straightConnector1">
            <a:avLst/>
          </a:prstGeom>
          <a:noFill/>
          <a:ln w="19050" cap="flat" cmpd="sng">
            <a:solidFill>
              <a:srgbClr val="9FCC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" name="Google Shape;6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25" y="1257923"/>
            <a:ext cx="4333775" cy="4558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fallOver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e2f8a4cb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accent1"/>
                </a:solidFill>
                <a:latin typeface="+mn-lt"/>
              </a:rPr>
              <a:t>PC Club</a:t>
            </a:r>
            <a:r>
              <a:rPr lang="en-US" sz="3200" b="1" i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+mn-lt"/>
                <a:ea typeface="Fredoka One"/>
                <a:cs typeface="Fredoka One"/>
                <a:sym typeface="Fredoka One"/>
              </a:rPr>
              <a:t>All Volunteer Operation</a:t>
            </a:r>
          </a:p>
        </p:txBody>
      </p:sp>
      <p:sp>
        <p:nvSpPr>
          <p:cNvPr id="76" name="Google Shape;76;g2ce2f8a4cbd_0_0"/>
          <p:cNvSpPr txBox="1">
            <a:spLocks noGrp="1"/>
          </p:cNvSpPr>
          <p:nvPr>
            <p:ph type="body" idx="1"/>
          </p:nvPr>
        </p:nvSpPr>
        <p:spPr>
          <a:xfrm>
            <a:off x="838200" y="1405000"/>
            <a:ext cx="10787100" cy="416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2100" b="1" dirty="0"/>
              <a:t>Established 1984 </a:t>
            </a:r>
            <a:endParaRPr sz="2100" b="1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2100" b="1" dirty="0"/>
              <a:t>2002 moved to 3rd Floor, Village Community Center</a:t>
            </a:r>
            <a:endParaRPr sz="2100" b="1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2100" b="1" i="1" dirty="0">
                <a:solidFill>
                  <a:srgbClr val="FF0000"/>
                </a:solidFill>
              </a:rPr>
              <a:t>Serves All Village Residents</a:t>
            </a:r>
            <a:endParaRPr sz="2100" b="1" i="1" dirty="0">
              <a:solidFill>
                <a:srgbClr val="FF0000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2100" b="1" dirty="0"/>
              <a:t>68 Volunteers:</a:t>
            </a:r>
            <a:endParaRPr sz="2100" b="1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 dirty="0"/>
              <a:t>- 13 Greeters (welcome visitors, register students, make taxpayers’ appts.)</a:t>
            </a:r>
            <a:endParaRPr sz="2100" b="1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 dirty="0"/>
              <a:t>- 28 Supervisors (assist one-on-one hardware/software)</a:t>
            </a:r>
            <a:endParaRPr sz="2100" b="1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 dirty="0"/>
              <a:t>- 12 Class Instructors</a:t>
            </a:r>
            <a:endParaRPr sz="2100" b="1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 dirty="0"/>
              <a:t>- 15 Board Members   </a:t>
            </a:r>
            <a:r>
              <a:rPr lang="en-US" sz="2100" b="1" dirty="0">
                <a:sym typeface="Wingdings" panose="05000000000000000000" pitchFamily="2" charset="2"/>
              </a:rPr>
              <a:t></a:t>
            </a:r>
            <a:endParaRPr sz="2100" b="1" dirty="0"/>
          </a:p>
        </p:txBody>
      </p:sp>
      <p:pic>
        <p:nvPicPr>
          <p:cNvPr id="77" name="Google Shape;77;g2ce2f8a4cb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900" y="4532625"/>
            <a:ext cx="5381100" cy="23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e2f8a4cbd_0_57"/>
          <p:cNvSpPr txBox="1">
            <a:spLocks noGrp="1"/>
          </p:cNvSpPr>
          <p:nvPr>
            <p:ph type="body" idx="1"/>
          </p:nvPr>
        </p:nvSpPr>
        <p:spPr>
          <a:xfrm>
            <a:off x="838200" y="1448556"/>
            <a:ext cx="10515600" cy="208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-US" sz="11200" b="1" dirty="0"/>
              <a:t>Open </a:t>
            </a:r>
            <a:r>
              <a:rPr lang="en-US" sz="12800" b="1" dirty="0">
                <a:solidFill>
                  <a:schemeClr val="tx1"/>
                </a:solidFill>
              </a:rPr>
              <a:t>Weekdays 10:00am-4:00pm</a:t>
            </a:r>
            <a:endParaRPr sz="11200" b="1" dirty="0">
              <a:solidFill>
                <a:schemeClr val="tx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-US" sz="11200" b="1" i="1" dirty="0">
                <a:solidFill>
                  <a:srgbClr val="FF0000"/>
                </a:solidFill>
              </a:rPr>
              <a:t>24 Computers/2 Chromebooks</a:t>
            </a:r>
            <a:r>
              <a:rPr lang="en-US" sz="11200" b="1" dirty="0"/>
              <a:t> for residents’ use</a:t>
            </a:r>
            <a:endParaRPr sz="11200" b="1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-US" sz="11200" b="1" i="1" dirty="0">
                <a:solidFill>
                  <a:srgbClr val="FF0000"/>
                </a:solidFill>
              </a:rPr>
              <a:t> 3 Scanners </a:t>
            </a:r>
            <a:r>
              <a:rPr lang="en-US" sz="11200" b="1" dirty="0"/>
              <a:t>(document &amp; photo)</a:t>
            </a:r>
            <a:endParaRPr sz="11200" b="1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-US" sz="11200" b="1" i="1" dirty="0">
                <a:solidFill>
                  <a:srgbClr val="FF0000"/>
                </a:solidFill>
              </a:rPr>
              <a:t> 3 Printers </a:t>
            </a:r>
            <a:r>
              <a:rPr lang="en-US" sz="11200" b="1" dirty="0"/>
              <a:t>(</a:t>
            </a:r>
            <a:r>
              <a:rPr lang="en-US" sz="11200" b="1" dirty="0" err="1"/>
              <a:t>b&amp;w</a:t>
            </a:r>
            <a:r>
              <a:rPr lang="en-US" sz="11200" b="1" dirty="0"/>
              <a:t> and color)</a:t>
            </a:r>
            <a:endParaRPr sz="11200" b="1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-US" sz="11200" b="1" dirty="0"/>
              <a:t>Photo-Editing software</a:t>
            </a:r>
            <a:endParaRPr sz="11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85" name="Google Shape;85;g2ce2f8a4cbd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725" y="3882778"/>
            <a:ext cx="4610176" cy="2594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2;g26f57b6b4cb_0_13"/>
          <p:cNvSpPr txBox="1">
            <a:spLocks/>
          </p:cNvSpPr>
          <p:nvPr/>
        </p:nvSpPr>
        <p:spPr>
          <a:xfrm>
            <a:off x="1419168" y="183643"/>
            <a:ext cx="9067362" cy="13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PC Club   </a:t>
            </a:r>
            <a:r>
              <a:rPr lang="en-US" sz="6600" b="1" i="1" dirty="0">
                <a:solidFill>
                  <a:srgbClr val="FF0000"/>
                </a:solidFill>
                <a:latin typeface="+mn-lt"/>
                <a:ea typeface="Fredoka One"/>
                <a:cs typeface="Fredoka One"/>
                <a:sym typeface="Fredoka One"/>
              </a:rPr>
              <a:t>Workshop</a:t>
            </a:r>
          </a:p>
        </p:txBody>
      </p:sp>
    </p:spTree>
  </p:cSld>
  <p:clrMapOvr>
    <a:masterClrMapping/>
  </p:clrMapOvr>
  <p:transition advClick="0" advTm="6000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0" y="172100"/>
            <a:ext cx="12051300" cy="51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endParaRPr lang="en-US" sz="3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</a:pPr>
            <a:endParaRPr lang="en-US" sz="3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with </a:t>
            </a:r>
            <a:r>
              <a:rPr lang="en-US" sz="38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 new computers </a:t>
            </a:r>
            <a:r>
              <a:rPr lang="en-US" sz="300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(2023)</a:t>
            </a:r>
            <a:endParaRPr sz="300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150” Screen </a:t>
            </a:r>
            <a:r>
              <a:rPr lang="en-US" sz="3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Projector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3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presentations</a:t>
            </a:r>
            <a:endParaRPr sz="3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•"/>
            </a:pP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Equipped with a telecoil/hearing aid loop</a:t>
            </a:r>
            <a:endParaRPr sz="3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•"/>
            </a:pP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January-April by PC Club </a:t>
            </a:r>
            <a:r>
              <a:rPr lang="en-US" sz="3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r>
              <a:rPr lang="en-US" sz="3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Tax Program</a:t>
            </a:r>
            <a:endParaRPr sz="3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132;g26f57b6b4cb_0_13"/>
          <p:cNvSpPr txBox="1">
            <a:spLocks noGrp="1"/>
          </p:cNvSpPr>
          <p:nvPr>
            <p:ph type="title"/>
          </p:nvPr>
        </p:nvSpPr>
        <p:spPr>
          <a:xfrm>
            <a:off x="1164645" y="204409"/>
            <a:ext cx="10392616" cy="109562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PC Club    </a:t>
            </a:r>
            <a:r>
              <a:rPr lang="en-US" sz="6000" b="1" i="1" dirty="0">
                <a:solidFill>
                  <a:srgbClr val="FF0000"/>
                </a:solidFill>
                <a:latin typeface="+mn-lt"/>
                <a:sym typeface="Fredoka One"/>
              </a:rPr>
              <a:t>Learning</a:t>
            </a:r>
            <a:r>
              <a:rPr lang="en-US" sz="6600" b="1" i="1" dirty="0">
                <a:solidFill>
                  <a:srgbClr val="FF0000"/>
                </a:solidFill>
                <a:latin typeface="+mn-lt"/>
                <a:sym typeface="Fredoka One"/>
              </a:rPr>
              <a:t> Center</a:t>
            </a:r>
            <a:endParaRPr lang="en-US" sz="6600" b="1" i="1" dirty="0">
              <a:solidFill>
                <a:srgbClr val="FF0000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59D80-83F3-D8D3-0D8A-5451D3B16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60" y="3994036"/>
            <a:ext cx="4662098" cy="2622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F1B30-BD7E-EAA6-43B7-2F4BC959C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88" y="3864629"/>
            <a:ext cx="4372229" cy="2809922"/>
          </a:xfrm>
          <a:prstGeom prst="rect">
            <a:avLst/>
          </a:prstGeom>
        </p:spPr>
      </p:pic>
    </p:spTree>
  </p:cSld>
  <p:clrMapOvr>
    <a:masterClrMapping/>
  </p:clrMapOvr>
  <p:transition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c1926deb1_0_6"/>
          <p:cNvSpPr txBox="1">
            <a:spLocks noGrp="1"/>
          </p:cNvSpPr>
          <p:nvPr>
            <p:ph type="title"/>
          </p:nvPr>
        </p:nvSpPr>
        <p:spPr>
          <a:xfrm>
            <a:off x="902400" y="435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i="1" dirty="0">
                <a:solidFill>
                  <a:schemeClr val="accent1"/>
                </a:solidFill>
              </a:rPr>
              <a:t>PC Club</a:t>
            </a:r>
            <a:r>
              <a:rPr lang="en-US" b="1" i="1" dirty="0">
                <a:solidFill>
                  <a:srgbClr val="FF0000"/>
                </a:solidFill>
              </a:rPr>
              <a:t>  </a:t>
            </a:r>
            <a:r>
              <a:rPr lang="en-US" sz="5600" b="1" i="1" u="sng" dirty="0">
                <a:solidFill>
                  <a:srgbClr val="7030A0"/>
                </a:solidFill>
                <a:latin typeface="Fredoka One"/>
                <a:ea typeface="Fredoka One"/>
                <a:cs typeface="Fredoka One"/>
                <a:sym typeface="Fredoka One"/>
              </a:rPr>
              <a:t>FREE</a:t>
            </a:r>
            <a:r>
              <a:rPr lang="en-US" sz="5600" b="1" i="1" dirty="0">
                <a:solidFill>
                  <a:srgbClr val="7030A0"/>
                </a:solidFill>
                <a:latin typeface="Fredoka One"/>
                <a:ea typeface="Fredoka One"/>
                <a:cs typeface="Fredoka One"/>
                <a:sym typeface="Fredoka One"/>
              </a:rPr>
              <a:t> CLASSES</a:t>
            </a:r>
            <a:endParaRPr sz="5600" b="1" i="1" dirty="0">
              <a:solidFill>
                <a:srgbClr val="7030A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9" name="Google Shape;99;g2cc1926deb1_0_6"/>
          <p:cNvSpPr txBox="1">
            <a:spLocks noGrp="1"/>
          </p:cNvSpPr>
          <p:nvPr>
            <p:ph type="body" idx="1"/>
          </p:nvPr>
        </p:nvSpPr>
        <p:spPr>
          <a:xfrm>
            <a:off x="902400" y="1658700"/>
            <a:ext cx="10515600" cy="2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9600" b="1" dirty="0"/>
          </a:p>
          <a:p>
            <a:pPr marL="457200" lvl="0" indent="-3810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-US" sz="9600" b="1" dirty="0"/>
              <a:t>Classes open to LWV residents &amp; their guests</a:t>
            </a:r>
            <a:endParaRPr sz="96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96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9600" b="1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-US" sz="9600" b="1" dirty="0"/>
              <a:t>12 Volunteer Instructors conducted:</a:t>
            </a:r>
            <a:endParaRPr sz="9600" b="1" dirty="0"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 b="1" dirty="0"/>
              <a:t>– 2023: 114 classes   2,400 students</a:t>
            </a:r>
            <a:endParaRPr sz="9600" b="1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6"/>
              <a:buNone/>
            </a:pPr>
            <a:r>
              <a:rPr lang="en-US" sz="9600" b="1" dirty="0"/>
              <a:t>     – 2024:    59 classes     925 students </a:t>
            </a: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6"/>
              <a:buNone/>
            </a:pPr>
            <a:endParaRPr lang="en-US" sz="9600" b="1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6"/>
              <a:buNone/>
            </a:pPr>
            <a:endParaRPr lang="en-US" sz="9600" b="1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6"/>
              <a:buNone/>
            </a:pPr>
            <a:endParaRPr lang="en-US" sz="9600" b="1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6"/>
              <a:buNone/>
            </a:pPr>
            <a:endParaRPr lang="en-US" sz="9600" b="1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6"/>
              <a:buNone/>
            </a:pPr>
            <a:r>
              <a:rPr lang="en-US" sz="9600" b="1" dirty="0"/>
              <a:t>                            </a:t>
            </a:r>
            <a:r>
              <a:rPr lang="en-US" sz="9600" b="1" i="1" dirty="0"/>
              <a:t>Google Photos </a:t>
            </a:r>
            <a:r>
              <a:rPr lang="en-US" sz="9600" b="1" dirty="0"/>
              <a:t>Class</a:t>
            </a:r>
            <a:r>
              <a:rPr lang="en-US" sz="9600" b="1" i="1" dirty="0"/>
              <a:t> </a:t>
            </a:r>
            <a:r>
              <a:rPr lang="en-US" sz="9600" b="1" i="1" dirty="0">
                <a:sym typeface="Wingdings" panose="05000000000000000000" pitchFamily="2" charset="2"/>
              </a:rPr>
              <a:t></a:t>
            </a:r>
            <a:endParaRPr sz="9600" b="1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dirty="0"/>
          </a:p>
          <a:p>
            <a:pPr marL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94079-8569-8BC1-E651-9B3C26C44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66" y="3407826"/>
            <a:ext cx="4019265" cy="3014449"/>
          </a:xfrm>
          <a:prstGeom prst="rect">
            <a:avLst/>
          </a:prstGeom>
        </p:spPr>
      </p:pic>
    </p:spTree>
  </p:cSld>
  <p:clrMapOvr>
    <a:masterClrMapping/>
  </p:clrMapOvr>
  <p:transition advClick="0" advTm="90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c1926deb1_0_0"/>
          <p:cNvSpPr txBox="1">
            <a:spLocks noGrp="1"/>
          </p:cNvSpPr>
          <p:nvPr>
            <p:ph type="title"/>
          </p:nvPr>
        </p:nvSpPr>
        <p:spPr>
          <a:xfrm>
            <a:off x="838200" y="570225"/>
            <a:ext cx="10515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i="1" dirty="0">
                <a:solidFill>
                  <a:schemeClr val="accent1"/>
                </a:solidFill>
              </a:rPr>
              <a:t>PC Club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5300" b="1" i="1" u="sng" dirty="0">
                <a:solidFill>
                  <a:srgbClr val="FF0000"/>
                </a:solidFill>
                <a:highlight>
                  <a:schemeClr val="lt1"/>
                </a:highlight>
                <a:latin typeface="Fredoka One"/>
                <a:ea typeface="Fredoka One"/>
                <a:cs typeface="Fredoka One"/>
                <a:sym typeface="Fredoka One"/>
              </a:rPr>
              <a:t>FREE</a:t>
            </a:r>
            <a:r>
              <a:rPr lang="en-US" sz="5300" b="1" i="1" dirty="0">
                <a:solidFill>
                  <a:srgbClr val="FF0000"/>
                </a:solidFill>
                <a:highlight>
                  <a:schemeClr val="lt1"/>
                </a:highlight>
                <a:latin typeface="Fredoka One"/>
                <a:ea typeface="Fredoka One"/>
                <a:cs typeface="Fredoka One"/>
                <a:sym typeface="Fredoka One"/>
              </a:rPr>
              <a:t> TAX PROGRAM</a:t>
            </a:r>
            <a:endParaRPr sz="5300" dirty="0">
              <a:solidFill>
                <a:srgbClr val="FF0000"/>
              </a:solidFill>
              <a:highlight>
                <a:schemeClr val="lt1"/>
              </a:highlight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6" name="Google Shape;106;g2cc1926deb1_0_0"/>
          <p:cNvSpPr txBox="1">
            <a:spLocks noGrp="1"/>
          </p:cNvSpPr>
          <p:nvPr>
            <p:ph type="body" idx="1"/>
          </p:nvPr>
        </p:nvSpPr>
        <p:spPr>
          <a:xfrm>
            <a:off x="838200" y="1392225"/>
            <a:ext cx="105156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800100" lvl="1" indent="-234949" algn="l" rtl="0">
              <a:lnSpc>
                <a:spcPct val="144736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8400" b="1" dirty="0"/>
              <a:t>Program offered 25+ years</a:t>
            </a:r>
            <a:endParaRPr sz="8400" b="1" dirty="0"/>
          </a:p>
          <a:p>
            <a:pPr marL="800100" lvl="1" indent="-234949" algn="l" rtl="0">
              <a:lnSpc>
                <a:spcPct val="144736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8400" b="1" i="1" dirty="0">
                <a:solidFill>
                  <a:srgbClr val="7030A0"/>
                </a:solidFill>
              </a:rPr>
              <a:t>Barbara Harris</a:t>
            </a:r>
            <a:r>
              <a:rPr lang="en-US" sz="8400" b="1" dirty="0"/>
              <a:t>, Site Coordinator since 2009</a:t>
            </a:r>
            <a:endParaRPr sz="8400" b="1" dirty="0"/>
          </a:p>
          <a:p>
            <a:pPr marL="800100" lvl="1" indent="-234949" algn="l" rtl="0">
              <a:lnSpc>
                <a:spcPct val="144736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8400" b="1" u="sng" dirty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en-US" sz="8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400" b="1" u="sng" dirty="0">
                <a:solidFill>
                  <a:schemeClr val="accent1">
                    <a:lumMod val="75000"/>
                  </a:schemeClr>
                </a:solidFill>
              </a:rPr>
              <a:t>Volunteer</a:t>
            </a:r>
            <a:r>
              <a:rPr lang="en-US" sz="8400" b="1" dirty="0">
                <a:solidFill>
                  <a:schemeClr val="accent1">
                    <a:lumMod val="75000"/>
                  </a:schemeClr>
                </a:solidFill>
              </a:rPr>
              <a:t> Program</a:t>
            </a:r>
          </a:p>
          <a:p>
            <a:pPr marL="800100" lvl="1" indent="-234949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8400" b="1" dirty="0"/>
              <a:t>January-November 2023: </a:t>
            </a:r>
            <a:endParaRPr sz="8400" b="1" dirty="0"/>
          </a:p>
          <a:p>
            <a:pPr marL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b="1" dirty="0"/>
              <a:t>                35 Counselors &amp; Facilitators:</a:t>
            </a:r>
            <a:endParaRPr sz="8400" b="1" dirty="0"/>
          </a:p>
          <a:p>
            <a:pPr marL="91440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SzPct val="34285"/>
              <a:buNone/>
            </a:pPr>
            <a:r>
              <a:rPr lang="en-US" sz="8400" b="1" dirty="0"/>
              <a:t>    1,154 returns prepared &amp; filed for 2022</a:t>
            </a:r>
            <a:endParaRPr sz="8400" b="1" dirty="0"/>
          </a:p>
          <a:p>
            <a:pPr marL="914400" lvl="1" indent="-36195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8400" b="1" dirty="0"/>
              <a:t>January-April 2024:</a:t>
            </a:r>
            <a:endParaRPr sz="8400" b="1" dirty="0"/>
          </a:p>
          <a:p>
            <a:pPr marL="91440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b="1" dirty="0"/>
              <a:t>    46 Counselors &amp; Facilitators:  </a:t>
            </a:r>
            <a:endParaRPr sz="8400" b="1" dirty="0"/>
          </a:p>
          <a:p>
            <a:pPr marL="91440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b="1" dirty="0"/>
              <a:t>    1,220 returns prepared &amp; filed for 2023</a:t>
            </a:r>
            <a:endParaRPr sz="8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9999"/>
              <a:buNone/>
            </a:pPr>
            <a:endParaRPr dirty="0"/>
          </a:p>
        </p:txBody>
      </p:sp>
      <p:pic>
        <p:nvPicPr>
          <p:cNvPr id="107" name="Google Shape;107;g2cc1926deb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1925" y="3292450"/>
            <a:ext cx="4042875" cy="30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f57b6b4cb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81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26f57b6b4cb_0_0"/>
          <p:cNvSpPr txBox="1">
            <a:spLocks noGrp="1"/>
          </p:cNvSpPr>
          <p:nvPr>
            <p:ph type="body" idx="1"/>
          </p:nvPr>
        </p:nvSpPr>
        <p:spPr>
          <a:xfrm>
            <a:off x="838200" y="3973525"/>
            <a:ext cx="10515600" cy="22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" name="Google Shape;116;g26f57b6b4c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884" y="192775"/>
            <a:ext cx="4557226" cy="3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6f57b6b4c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975" y="132625"/>
            <a:ext cx="4394774" cy="3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6f57b6b4c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7381" y="4073800"/>
            <a:ext cx="4648750" cy="29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6f57b6b4cb_0_0"/>
          <p:cNvSpPr txBox="1"/>
          <p:nvPr/>
        </p:nvSpPr>
        <p:spPr>
          <a:xfrm>
            <a:off x="1794935" y="3267175"/>
            <a:ext cx="8602131" cy="6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3200" b="1" i="1" dirty="0">
                <a:solidFill>
                  <a:srgbClr val="00B050"/>
                </a:solidFill>
                <a:latin typeface="Fredoka One"/>
                <a:ea typeface="Fredoka One"/>
                <a:cs typeface="Fredoka One"/>
                <a:sym typeface="Fredoka One"/>
              </a:rPr>
              <a:t>Free Tax Program    Volunteers In Action</a:t>
            </a:r>
            <a:endParaRPr sz="3200" b="1" i="1" dirty="0">
              <a:solidFill>
                <a:srgbClr val="00B05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906AB-564C-35B6-6D52-FFFAEFB7A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95" y="4089409"/>
            <a:ext cx="4394775" cy="2824717"/>
          </a:xfrm>
          <a:prstGeom prst="rect">
            <a:avLst/>
          </a:prstGeom>
        </p:spPr>
      </p:pic>
    </p:spTree>
  </p:cSld>
  <p:clrMapOvr>
    <a:masterClrMapping/>
  </p:clrMapOvr>
  <p:transition advClick="0" advTm="5000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e2ad0554c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accent1"/>
                </a:solidFill>
                <a:highlight>
                  <a:schemeClr val="lt1"/>
                </a:highlight>
              </a:rPr>
              <a:t>PC Club</a:t>
            </a:r>
            <a:r>
              <a:rPr lang="en-US" b="1" i="1" dirty="0">
                <a:solidFill>
                  <a:srgbClr val="FF0000"/>
                </a:solidFill>
                <a:highlight>
                  <a:schemeClr val="lt1"/>
                </a:highlight>
              </a:rPr>
              <a:t> </a:t>
            </a:r>
            <a:r>
              <a:rPr lang="en-US" sz="6000" i="1" dirty="0">
                <a:solidFill>
                  <a:srgbClr val="FF0000"/>
                </a:solidFill>
                <a:highlight>
                  <a:schemeClr val="lt1"/>
                </a:highlight>
                <a:latin typeface="Fredoka One"/>
                <a:ea typeface="Fredoka One"/>
                <a:cs typeface="Fredoka One"/>
                <a:sym typeface="Fredoka One"/>
              </a:rPr>
              <a:t>MEMBERSHIP</a:t>
            </a:r>
            <a:endParaRPr sz="6000" i="1" dirty="0">
              <a:solidFill>
                <a:srgbClr val="FF0000"/>
              </a:solidFill>
              <a:highlight>
                <a:schemeClr val="lt1"/>
              </a:highlight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6" name="Google Shape;126;g2ce2ad0554c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6552" algn="l" rtl="0">
              <a:spcBef>
                <a:spcPts val="1000"/>
              </a:spcBef>
              <a:spcAft>
                <a:spcPts val="0"/>
              </a:spcAft>
              <a:buSzPct val="81250"/>
              <a:buChar char="❖"/>
            </a:pPr>
            <a:r>
              <a:rPr lang="en-US" sz="3900" b="1" dirty="0"/>
              <a:t>Only </a:t>
            </a:r>
            <a:r>
              <a:rPr lang="en-US" sz="3900" b="1" dirty="0">
                <a:solidFill>
                  <a:srgbClr val="00B050"/>
                </a:solidFill>
              </a:rPr>
              <a:t>$10 </a:t>
            </a:r>
            <a:r>
              <a:rPr lang="en-US" sz="3900" b="1" dirty="0"/>
              <a:t>for 12 months</a:t>
            </a:r>
            <a:endParaRPr sz="39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b="1" dirty="0"/>
          </a:p>
          <a:p>
            <a:pPr marL="457200" lvl="0" indent="-356552" algn="l" rtl="0">
              <a:spcBef>
                <a:spcPts val="1000"/>
              </a:spcBef>
              <a:spcAft>
                <a:spcPts val="0"/>
              </a:spcAft>
              <a:buSzPct val="81250"/>
              <a:buChar char="❖"/>
            </a:pPr>
            <a:r>
              <a:rPr lang="en-US" sz="3900" b="1" dirty="0">
                <a:solidFill>
                  <a:schemeClr val="tx1"/>
                </a:solidFill>
              </a:rPr>
              <a:t>Benefits of Membership</a:t>
            </a:r>
            <a:r>
              <a:rPr lang="en-US" sz="3900" b="1" dirty="0"/>
              <a:t>:</a:t>
            </a:r>
            <a:endParaRPr sz="3900" b="1" dirty="0"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- </a:t>
            </a:r>
            <a:r>
              <a:rPr lang="en-US" b="1" i="1" dirty="0">
                <a:solidFill>
                  <a:srgbClr val="00B050"/>
                </a:solidFill>
              </a:rPr>
              <a:t>Discounted tickets </a:t>
            </a:r>
            <a:r>
              <a:rPr lang="en-US" b="1" dirty="0"/>
              <a:t>for Annual Events</a:t>
            </a:r>
            <a:endParaRPr b="1" dirty="0"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b="1" dirty="0"/>
              <a:t>- </a:t>
            </a:r>
            <a:r>
              <a:rPr lang="en-US" b="1" dirty="0">
                <a:solidFill>
                  <a:srgbClr val="00B050"/>
                </a:solidFill>
              </a:rPr>
              <a:t>Discounted</a:t>
            </a:r>
            <a:r>
              <a:rPr lang="en-US" b="1" dirty="0"/>
              <a:t> USB flash drives, photo paper</a:t>
            </a:r>
            <a:r>
              <a:rPr lang="en-US" sz="2200" b="1" dirty="0"/>
              <a:t> </a:t>
            </a:r>
            <a:r>
              <a:rPr lang="en-US" sz="1400" b="1" dirty="0"/>
              <a:t>(sold in Workshop)</a:t>
            </a:r>
            <a:endParaRPr sz="1400" b="1" dirty="0"/>
          </a:p>
          <a:p>
            <a:pPr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- Participation in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Monthly Meeting Drawings</a:t>
            </a:r>
          </a:p>
          <a:p>
            <a:pPr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- Affiliation/benefits of the </a:t>
            </a:r>
            <a:r>
              <a:rPr lang="en-US" b="1" i="1" dirty="0">
                <a:solidFill>
                  <a:schemeClr val="tx1"/>
                </a:solidFill>
              </a:rPr>
              <a:t>National Seniors Computers User Group</a:t>
            </a:r>
            <a:endParaRPr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e2ad0554c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486291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accent1"/>
                </a:solidFill>
                <a:highlight>
                  <a:schemeClr val="lt1"/>
                </a:highlight>
              </a:rPr>
              <a:t>PC Club</a:t>
            </a:r>
            <a:r>
              <a:rPr lang="en-US" b="1" i="1" dirty="0">
                <a:solidFill>
                  <a:srgbClr val="FF0000"/>
                </a:solidFill>
                <a:highlight>
                  <a:schemeClr val="lt1"/>
                </a:highlight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highlight>
                  <a:schemeClr val="lt1"/>
                </a:highlight>
                <a:latin typeface="Fredoka One"/>
                <a:sym typeface="Fredoka One"/>
              </a:rPr>
              <a:t>WANTS</a:t>
            </a:r>
            <a:r>
              <a:rPr lang="en-US" sz="6000" i="1" dirty="0">
                <a:solidFill>
                  <a:srgbClr val="FF0000"/>
                </a:solidFill>
                <a:highlight>
                  <a:schemeClr val="lt1"/>
                </a:highlight>
                <a:latin typeface="Fredoka One"/>
                <a:ea typeface="Fredoka One"/>
                <a:cs typeface="Fredoka One"/>
                <a:sym typeface="Fredoka One"/>
              </a:rPr>
              <a:t> YOU </a:t>
            </a:r>
            <a:endParaRPr sz="6000" i="1" dirty="0">
              <a:solidFill>
                <a:srgbClr val="FF0000"/>
              </a:solidFill>
              <a:highlight>
                <a:schemeClr val="lt1"/>
              </a:highlight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6" name="Google Shape;126;g2ce2ad0554c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00648" lvl="0" indent="0" algn="l" rtl="0">
              <a:spcBef>
                <a:spcPts val="1000"/>
              </a:spcBef>
              <a:spcAft>
                <a:spcPts val="0"/>
              </a:spcAft>
              <a:buSzPct val="81250"/>
              <a:buNone/>
            </a:pPr>
            <a:r>
              <a:rPr lang="en-US" sz="3900" b="1" dirty="0">
                <a:solidFill>
                  <a:schemeClr val="tx1"/>
                </a:solidFill>
              </a:rPr>
              <a:t>Please share 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</a:rPr>
              <a:t>just 3 hours/week</a:t>
            </a:r>
            <a:r>
              <a:rPr lang="en-US" sz="3900" b="1" dirty="0">
                <a:solidFill>
                  <a:schemeClr val="tx1"/>
                </a:solidFill>
              </a:rPr>
              <a:t> (or occasionally substitute) as a:</a:t>
            </a:r>
            <a:endParaRPr sz="3900" b="1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tx1"/>
              </a:solidFill>
            </a:endParaRPr>
          </a:p>
          <a:p>
            <a:pPr marL="457200" lvl="0" indent="-356552" algn="l" rtl="0">
              <a:spcBef>
                <a:spcPts val="1000"/>
              </a:spcBef>
              <a:spcAft>
                <a:spcPts val="0"/>
              </a:spcAft>
              <a:buSzPct val="81250"/>
              <a:buChar char="❖"/>
            </a:pPr>
            <a:r>
              <a:rPr lang="en-US" sz="3900" b="1" dirty="0">
                <a:solidFill>
                  <a:schemeClr val="tx1"/>
                </a:solidFill>
              </a:rPr>
              <a:t>Greeter: welcome &amp; assist visitors</a:t>
            </a:r>
          </a:p>
          <a:p>
            <a:pPr marL="457200" lvl="0" indent="-356552" algn="l" rtl="0">
              <a:spcBef>
                <a:spcPts val="1000"/>
              </a:spcBef>
              <a:spcAft>
                <a:spcPts val="0"/>
              </a:spcAft>
              <a:buSzPct val="81250"/>
              <a:buChar char="❖"/>
            </a:pPr>
            <a:r>
              <a:rPr lang="en-US" sz="3900" b="1" dirty="0">
                <a:solidFill>
                  <a:schemeClr val="tx1"/>
                </a:solidFill>
              </a:rPr>
              <a:t>Supervisor: assist with computer requests</a:t>
            </a:r>
          </a:p>
          <a:p>
            <a:pPr marL="457200" lvl="0" indent="-356552" algn="l" rtl="0">
              <a:spcBef>
                <a:spcPts val="1000"/>
              </a:spcBef>
              <a:spcAft>
                <a:spcPts val="0"/>
              </a:spcAft>
              <a:buSzPct val="81250"/>
              <a:buChar char="❖"/>
            </a:pPr>
            <a:r>
              <a:rPr lang="en-US" sz="3900" b="1" dirty="0">
                <a:solidFill>
                  <a:schemeClr val="tx1"/>
                </a:solidFill>
              </a:rPr>
              <a:t>Class Instructor: share your computer knowledge/skills</a:t>
            </a:r>
            <a:endParaRPr b="1" i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A79D7-1BCA-9978-B43B-0725289A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124" y="256000"/>
            <a:ext cx="2784547" cy="22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6371"/>
      </p:ext>
    </p:extLst>
  </p:cSld>
  <p:clrMapOvr>
    <a:masterClrMapping/>
  </p:clrMapOvr>
  <p:transition advClick="0" advTm="7000">
    <p:blinds dir="vert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345</Words>
  <Application>Microsoft Office PowerPoint</Application>
  <PresentationFormat>Widescreen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Fredoka One</vt:lpstr>
      <vt:lpstr>Calibri</vt:lpstr>
      <vt:lpstr>Century Gothic</vt:lpstr>
      <vt:lpstr>Wingdings</vt:lpstr>
      <vt:lpstr>Simple Light</vt:lpstr>
      <vt:lpstr>PowerPoint Presentation</vt:lpstr>
      <vt:lpstr>PC Club  All Volunteer Operation</vt:lpstr>
      <vt:lpstr>PowerPoint Presentation</vt:lpstr>
      <vt:lpstr>PC Club    Learning Center</vt:lpstr>
      <vt:lpstr>PC Club  FREE CLASSES</vt:lpstr>
      <vt:lpstr>PC Club  FREE TAX PROGRAM</vt:lpstr>
      <vt:lpstr>PowerPoint Presentation</vt:lpstr>
      <vt:lpstr>PC Club MEMBERSHIP</vt:lpstr>
      <vt:lpstr>PC Club WANTS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Club</dc:creator>
  <cp:lastModifiedBy>Shelton Green</cp:lastModifiedBy>
  <cp:revision>70</cp:revision>
  <dcterms:created xsi:type="dcterms:W3CDTF">2022-07-22T18:15:28Z</dcterms:created>
  <dcterms:modified xsi:type="dcterms:W3CDTF">2024-06-05T16:51:40Z</dcterms:modified>
</cp:coreProperties>
</file>